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  <p:embeddedFont>
      <p:font typeface="Playfair Display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C1F6DE-7D73-4EBC-823D-6CE81F2C7170}">
  <a:tblStyle styleId="{DDC1F6DE-7D73-4EBC-823D-6CE81F2C71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layfairDisplay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layfairDisplay-italic.fntdata"/><Relationship Id="rId30" Type="http://schemas.openxmlformats.org/officeDocument/2006/relationships/font" Target="fonts/PlayfairDisplay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PlayfairDisplay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heguardian.com/world/2022/feb/11/uk-treasury-pushes-to-end-most-free-covid-testing-despite-experts-warnings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64867b4c4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64867b4c4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63dd6c2a9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63dd6c2a9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63dd6c2a9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63dd6c2a9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UK Treasury pushes to end most free Covid testing despite experts’ warnings | Coronavirus | The Guardian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63ce397c79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63ce397c79_0_4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63ce397c79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163ce397c79_0_5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63ce397c7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63ce397c7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63ce397c7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63ce397c7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63ce397c79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63ce397c79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64867b4c47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64867b4c47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3ce397c79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163ce397c79_0_1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63e1b35b6a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163e1b35b6a_0_3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63ce397c79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163ce397c79_0_3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63dd6c2a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63dd6c2a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https://ourworldindata.org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64867b4c4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64867b4c4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https://ourworldindata.org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63ce397c7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63ce397c7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63dd6c2a9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63dd6c2a9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64dc12fb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64dc12fb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mortality.org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urworldindata.org" TargetMode="External"/><Relationship Id="rId4" Type="http://schemas.openxmlformats.org/officeDocument/2006/relationships/hyperlink" Target="https://github.com/owid/covid-19-data/tree/master/public/data" TargetMode="External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2145975" y="455325"/>
            <a:ext cx="4429500" cy="8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COVID-19 </a:t>
            </a:r>
            <a:endParaRPr sz="4800"/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0" y="4363025"/>
            <a:ext cx="1670400" cy="6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Jiaqing(Jessica) Wang</a:t>
            </a:r>
            <a:endParaRPr sz="1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Canny</a:t>
            </a:r>
            <a:endParaRPr sz="1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Yanxin (Yancy) Pang</a:t>
            </a:r>
            <a:endParaRPr sz="1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Ruiyang (Ray) He</a:t>
            </a:r>
            <a:endParaRPr sz="10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400" y="1535636"/>
            <a:ext cx="6711202" cy="2531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50" y="514350"/>
            <a:ext cx="6667500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3"/>
          <p:cNvSpPr txBox="1"/>
          <p:nvPr/>
        </p:nvSpPr>
        <p:spPr>
          <a:xfrm>
            <a:off x="6362300" y="514350"/>
            <a:ext cx="2714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Excess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Mortality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Project the death using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Last Year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History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Compare to the total death reported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25" y="514350"/>
            <a:ext cx="6667500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 txBox="1"/>
          <p:nvPr/>
        </p:nvSpPr>
        <p:spPr>
          <a:xfrm>
            <a:off x="5824425" y="1010200"/>
            <a:ext cx="324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Different from the excess death chart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75" y="118250"/>
            <a:ext cx="8021300" cy="467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6"/>
          <p:cNvSpPr/>
          <p:nvPr/>
        </p:nvSpPr>
        <p:spPr>
          <a:xfrm flipH="1" rot="-2700000">
            <a:off x="-281616" y="-190460"/>
            <a:ext cx="1369875" cy="1032099"/>
          </a:xfrm>
          <a:custGeom>
            <a:rect b="b" l="l" r="r" t="t"/>
            <a:pathLst>
              <a:path extrusionOk="0" h="1376989" w="1827638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6"/>
          <p:cNvSpPr/>
          <p:nvPr/>
        </p:nvSpPr>
        <p:spPr>
          <a:xfrm flipH="1" rot="-2700000">
            <a:off x="668701" y="316622"/>
            <a:ext cx="484085" cy="484085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6"/>
          <p:cNvSpPr/>
          <p:nvPr/>
        </p:nvSpPr>
        <p:spPr>
          <a:xfrm flipH="1" rot="-2700000">
            <a:off x="7532673" y="491329"/>
            <a:ext cx="515481" cy="515481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6"/>
          <p:cNvSpPr/>
          <p:nvPr/>
        </p:nvSpPr>
        <p:spPr>
          <a:xfrm flipH="1" rot="10800000">
            <a:off x="7017482" y="0"/>
            <a:ext cx="2126518" cy="1110628"/>
          </a:xfrm>
          <a:custGeom>
            <a:rect b="b" l="l" r="r" t="t"/>
            <a:pathLst>
              <a:path extrusionOk="0" h="1480837" w="283535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6"/>
          <p:cNvSpPr/>
          <p:nvPr/>
        </p:nvSpPr>
        <p:spPr>
          <a:xfrm flipH="1">
            <a:off x="5982343" y="4586626"/>
            <a:ext cx="1120800" cy="556800"/>
          </a:xfrm>
          <a:prstGeom prst="triangle">
            <a:avLst>
              <a:gd fmla="val 50000" name="adj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6"/>
          <p:cNvSpPr/>
          <p:nvPr/>
        </p:nvSpPr>
        <p:spPr>
          <a:xfrm flipH="1">
            <a:off x="5703137" y="4839857"/>
            <a:ext cx="611100" cy="303900"/>
          </a:xfrm>
          <a:prstGeom prst="triangle">
            <a:avLst>
              <a:gd fmla="val 50000" name="adj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232150" y="4179300"/>
            <a:ext cx="51861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North America have a much higher trend than China in COVID-19 cases and deaths( 1e+01=10)</a:t>
            </a:r>
            <a:endParaRPr b="1" sz="11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26"/>
          <p:cNvSpPr txBox="1"/>
          <p:nvPr/>
        </p:nvSpPr>
        <p:spPr>
          <a:xfrm>
            <a:off x="232150" y="3738350"/>
            <a:ext cx="66948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hina first start the COVID pandemic in 2020, but controls very well in late 2020 and 2021. The Y-</a:t>
            </a:r>
            <a:r>
              <a:rPr b="1"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axis</a:t>
            </a: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is in </a:t>
            </a:r>
            <a:r>
              <a:rPr b="1"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proportionally</a:t>
            </a: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increase.</a:t>
            </a:r>
            <a:endParaRPr b="1" sz="11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232152" y="4614973"/>
            <a:ext cx="44283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Both has rebounded in new cases death cases in 2022 </a:t>
            </a:r>
            <a:endParaRPr b="1" sz="11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2" name="Google Shape;222;p26"/>
          <p:cNvPicPr preferRelativeResize="0"/>
          <p:nvPr/>
        </p:nvPicPr>
        <p:blipFill rotWithShape="1">
          <a:blip r:embed="rId3">
            <a:alphaModFix/>
          </a:blip>
          <a:srcRect b="15337" l="0" r="0" t="10462"/>
          <a:stretch/>
        </p:blipFill>
        <p:spPr>
          <a:xfrm>
            <a:off x="0" y="-98525"/>
            <a:ext cx="7425925" cy="38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/>
          <p:nvPr/>
        </p:nvSpPr>
        <p:spPr>
          <a:xfrm>
            <a:off x="0" y="0"/>
            <a:ext cx="9144000" cy="514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7"/>
          <p:cNvSpPr/>
          <p:nvPr/>
        </p:nvSpPr>
        <p:spPr>
          <a:xfrm>
            <a:off x="7340125" y="1572623"/>
            <a:ext cx="2033100" cy="26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3C78D8"/>
                </a:solidFill>
                <a:latin typeface="Proxima Nova"/>
                <a:ea typeface="Proxima Nova"/>
                <a:cs typeface="Proxima Nova"/>
                <a:sym typeface="Proxima Nova"/>
              </a:rPr>
              <a:t>Logarithm Linear regression between population and cases</a:t>
            </a:r>
            <a:endParaRPr b="1">
              <a:solidFill>
                <a:srgbClr val="3C78D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9" name="Google Shape;229;p27"/>
          <p:cNvSpPr/>
          <p:nvPr/>
        </p:nvSpPr>
        <p:spPr>
          <a:xfrm rot="-5400000">
            <a:off x="2575501" y="-620238"/>
            <a:ext cx="1286400" cy="643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7"/>
          <p:cNvSpPr/>
          <p:nvPr/>
        </p:nvSpPr>
        <p:spPr>
          <a:xfrm>
            <a:off x="226564" y="498231"/>
            <a:ext cx="6062100" cy="4200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7"/>
          <p:cNvSpPr/>
          <p:nvPr/>
        </p:nvSpPr>
        <p:spPr>
          <a:xfrm rot="5400000">
            <a:off x="5962780" y="2544114"/>
            <a:ext cx="128940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425"/>
            <a:ext cx="7340124" cy="5001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Death vs. GDP in North &amp; South America</a:t>
            </a:r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 rotWithShape="1">
          <a:blip r:embed="rId3">
            <a:alphaModFix/>
          </a:blip>
          <a:srcRect b="13406" l="33962" r="30944" t="17808"/>
          <a:stretch/>
        </p:blipFill>
        <p:spPr>
          <a:xfrm>
            <a:off x="5322103" y="1173086"/>
            <a:ext cx="3236270" cy="3850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4">
            <a:alphaModFix/>
          </a:blip>
          <a:srcRect b="22925" l="31716" r="35013" t="19774"/>
          <a:stretch/>
        </p:blipFill>
        <p:spPr>
          <a:xfrm>
            <a:off x="809950" y="1129643"/>
            <a:ext cx="3545498" cy="3895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8"/>
          <p:cNvPicPr preferRelativeResize="0"/>
          <p:nvPr/>
        </p:nvPicPr>
        <p:blipFill rotWithShape="1">
          <a:blip r:embed="rId5">
            <a:alphaModFix/>
          </a:blip>
          <a:srcRect b="42880" l="31451" r="37476" t="20317"/>
          <a:stretch/>
        </p:blipFill>
        <p:spPr>
          <a:xfrm>
            <a:off x="752800" y="1109200"/>
            <a:ext cx="3240228" cy="2448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 rotWithShape="1">
          <a:blip r:embed="rId6">
            <a:alphaModFix/>
          </a:blip>
          <a:srcRect b="37487" l="33850" r="35554" t="19719"/>
          <a:stretch/>
        </p:blipFill>
        <p:spPr>
          <a:xfrm>
            <a:off x="5177375" y="1128750"/>
            <a:ext cx="3010719" cy="255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311700" y="275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Death vs. GDP </a:t>
            </a:r>
            <a:r>
              <a:rPr lang="en"/>
              <a:t>in North &amp; South America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9"/>
          <p:cNvSpPr txBox="1"/>
          <p:nvPr>
            <p:ph idx="1" type="body"/>
          </p:nvPr>
        </p:nvSpPr>
        <p:spPr>
          <a:xfrm>
            <a:off x="5958600" y="1248713"/>
            <a:ext cx="31299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Economica"/>
              <a:buChar char="●"/>
            </a:pPr>
            <a:r>
              <a:rPr lang="en"/>
              <a:t>A potential trend: as</a:t>
            </a:r>
            <a:r>
              <a:rPr lang="en"/>
              <a:t> </a:t>
            </a:r>
            <a:r>
              <a:rPr lang="en"/>
              <a:t>GDP</a:t>
            </a:r>
            <a:r>
              <a:rPr b="1" lang="en"/>
              <a:t>↑</a:t>
            </a:r>
            <a:r>
              <a:rPr lang="en"/>
              <a:t>, Death by Covid</a:t>
            </a:r>
            <a:r>
              <a:rPr b="1" lang="en"/>
              <a:t>↓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Countries not following this pattern could be: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Religious reason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willing to wear mask/take vaccine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Distrust their government</a:t>
            </a:r>
            <a:endParaRPr/>
          </a:p>
        </p:txBody>
      </p:sp>
      <p:pic>
        <p:nvPicPr>
          <p:cNvPr id="248" name="Google Shape;248;p29"/>
          <p:cNvPicPr preferRelativeResize="0"/>
          <p:nvPr/>
        </p:nvPicPr>
        <p:blipFill rotWithShape="1">
          <a:blip r:embed="rId3">
            <a:alphaModFix/>
          </a:blip>
          <a:srcRect b="10524" l="25183" r="0" t="15042"/>
          <a:stretch/>
        </p:blipFill>
        <p:spPr>
          <a:xfrm>
            <a:off x="372850" y="1062350"/>
            <a:ext cx="5585751" cy="3703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 </a:t>
            </a:r>
            <a:endParaRPr/>
          </a:p>
        </p:txBody>
      </p:sp>
      <p:sp>
        <p:nvSpPr>
          <p:cNvPr id="254" name="Google Shape;25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Pros:</a:t>
            </a:r>
            <a:endParaRPr sz="1829"/>
          </a:p>
          <a:p>
            <a:pPr indent="-32321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90"/>
              <a:buChar char="○"/>
            </a:pPr>
            <a:r>
              <a:rPr lang="en" sz="1490"/>
              <a:t>Covered lots of topics, discovered various relationships between different variables. Provided abundant introductory </a:t>
            </a:r>
            <a:r>
              <a:rPr lang="en" sz="1490"/>
              <a:t>material for students who are interested in with worldwide Covid situation</a:t>
            </a:r>
            <a:endParaRPr sz="1490"/>
          </a:p>
          <a:p>
            <a:pPr indent="-344805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 Cons</a:t>
            </a:r>
            <a:endParaRPr sz="1829"/>
          </a:p>
          <a:p>
            <a:pPr indent="-32321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90"/>
              <a:buChar char="○"/>
            </a:pPr>
            <a:r>
              <a:rPr lang="en" sz="1490"/>
              <a:t>Had to drop out lots of missing values, limited the information reflected on graph</a:t>
            </a:r>
            <a:endParaRPr sz="1490"/>
          </a:p>
          <a:p>
            <a:pPr indent="-32321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90"/>
              <a:buChar char="○"/>
            </a:pPr>
            <a:r>
              <a:rPr lang="en" sz="1490"/>
              <a:t>Could only reflect the Covid situation on a country level. Cannot present detailed information regarding cities</a:t>
            </a:r>
            <a:endParaRPr sz="1829"/>
          </a:p>
          <a:p>
            <a:pPr indent="-344805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30"/>
              <a:buChar char="●"/>
            </a:pPr>
            <a:r>
              <a:rPr lang="en" sz="1829"/>
              <a:t>Future goals:</a:t>
            </a:r>
            <a:endParaRPr sz="1829"/>
          </a:p>
          <a:p>
            <a:pPr indent="-323215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90"/>
              <a:buChar char="○"/>
            </a:pPr>
            <a:r>
              <a:rPr lang="en" sz="1490"/>
              <a:t>Build graphs with more complexity to reflect further influence brought by Covid</a:t>
            </a:r>
            <a:endParaRPr sz="1490"/>
          </a:p>
        </p:txBody>
      </p:sp>
      <p:grpSp>
        <p:nvGrpSpPr>
          <p:cNvPr id="255" name="Google Shape;255;p30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256" name="Google Shape;256;p30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30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261" name="Google Shape;261;p30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>
            <p:ph idx="1" type="body"/>
          </p:nvPr>
        </p:nvSpPr>
        <p:spPr>
          <a:xfrm>
            <a:off x="311700" y="679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31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271" name="Google Shape;271;p31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" name="Google Shape;275;p31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276" name="Google Shape;276;p31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31"/>
          <p:cNvSpPr/>
          <p:nvPr/>
        </p:nvSpPr>
        <p:spPr>
          <a:xfrm>
            <a:off x="2785220" y="1824225"/>
            <a:ext cx="3218322" cy="121892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1"/>
            <a:ext cx="9143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229" y="0"/>
            <a:ext cx="9143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501775" y="1108125"/>
            <a:ext cx="7878300" cy="3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9250" lvl="0" marL="342900" rtl="0" algn="l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900"/>
              <a:buChar char="•"/>
            </a:pPr>
            <a:r>
              <a:rPr b="1" i="0" lang="en" sz="1900">
                <a:solidFill>
                  <a:srgbClr val="111111"/>
                </a:solidFill>
              </a:rPr>
              <a:t>Explore the global data on confirmed COVID-19 cases FROM 2020 TO 2022</a:t>
            </a:r>
            <a:endParaRPr b="1" sz="1900">
              <a:solidFill>
                <a:srgbClr val="111111"/>
              </a:solidFill>
            </a:endParaRPr>
          </a:p>
          <a:p>
            <a:pPr indent="-349250" lvl="0" marL="342900" rtl="0" algn="l">
              <a:lnSpc>
                <a:spcPct val="220000"/>
              </a:lnSpc>
              <a:spcBef>
                <a:spcPts val="800"/>
              </a:spcBef>
              <a:spcAft>
                <a:spcPts val="0"/>
              </a:spcAft>
              <a:buClr>
                <a:srgbClr val="111111"/>
              </a:buClr>
              <a:buSzPts val="1900"/>
              <a:buChar char="•"/>
            </a:pPr>
            <a:r>
              <a:rPr b="1" lang="en" sz="1900">
                <a:solidFill>
                  <a:srgbClr val="111111"/>
                </a:solidFill>
              </a:rPr>
              <a:t>Count the daily number of confirmed cases to find out the impact on the country and people's lives</a:t>
            </a:r>
            <a:endParaRPr b="1" sz="1900">
              <a:solidFill>
                <a:srgbClr val="111111"/>
              </a:solidFill>
            </a:endParaRPr>
          </a:p>
          <a:p>
            <a:pPr indent="-349250" lvl="0" marL="342900" rtl="0" algn="l">
              <a:lnSpc>
                <a:spcPct val="220000"/>
              </a:lnSpc>
              <a:spcBef>
                <a:spcPts val="800"/>
              </a:spcBef>
              <a:spcAft>
                <a:spcPts val="0"/>
              </a:spcAft>
              <a:buClr>
                <a:srgbClr val="111111"/>
              </a:buClr>
              <a:buSzPts val="1900"/>
              <a:buChar char="•"/>
            </a:pPr>
            <a:r>
              <a:rPr b="1" lang="en" sz="1900">
                <a:solidFill>
                  <a:srgbClr val="111111"/>
                </a:solidFill>
              </a:rPr>
              <a:t>Global comparison: where are confirmed cases increasing most rapidly</a:t>
            </a:r>
            <a:endParaRPr b="1" sz="1900">
              <a:solidFill>
                <a:srgbClr val="11111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585"/>
              <a:buNone/>
            </a:pPr>
            <a:r>
              <a:t/>
            </a:r>
            <a:endParaRPr b="1" i="0" sz="1900">
              <a:solidFill>
                <a:srgbClr val="11111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585"/>
              <a:buNone/>
            </a:pPr>
            <a:r>
              <a:t/>
            </a:r>
            <a:endParaRPr b="1" i="0" sz="1900">
              <a:solidFill>
                <a:srgbClr val="11111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585"/>
              <a:buNone/>
            </a:pPr>
            <a:r>
              <a:t/>
            </a:r>
            <a:endParaRPr b="1" sz="982">
              <a:solidFill>
                <a:srgbClr val="111111"/>
              </a:solidFill>
            </a:endParaRPr>
          </a:p>
        </p:txBody>
      </p:sp>
      <p:grpSp>
        <p:nvGrpSpPr>
          <p:cNvPr id="75" name="Google Shape;75;p15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76" name="Google Shape;76;p15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" name="Google Shape;80;p15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81" name="Google Shape;81;p15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" name="Google Shape;85;p15"/>
          <p:cNvSpPr/>
          <p:nvPr/>
        </p:nvSpPr>
        <p:spPr>
          <a:xfrm>
            <a:off x="501775" y="284525"/>
            <a:ext cx="43671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5B9BD5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of Dataset</a:t>
            </a:r>
            <a:endParaRPr i="0" sz="3000" u="none" cap="none" strike="noStrike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501627" y="907930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0" y="1"/>
            <a:ext cx="9143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4" y="0"/>
            <a:ext cx="9143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6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94" name="Google Shape;94;p16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99" name="Google Shape;99;p16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6"/>
          <p:cNvSpPr/>
          <p:nvPr/>
        </p:nvSpPr>
        <p:spPr>
          <a:xfrm>
            <a:off x="501775" y="283475"/>
            <a:ext cx="16809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5B9BD5"/>
                </a:solidFill>
                <a:latin typeface="Proxima Nova"/>
                <a:ea typeface="Proxima Nova"/>
                <a:cs typeface="Proxima Nova"/>
                <a:sym typeface="Proxima Nova"/>
              </a:rPr>
              <a:t>Purpose</a:t>
            </a:r>
            <a:endParaRPr i="0" sz="30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775" y="906864"/>
            <a:ext cx="8641926" cy="4384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501777" y="893155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/>
          <p:nvPr/>
        </p:nvSpPr>
        <p:spPr>
          <a:xfrm>
            <a:off x="1050" y="0"/>
            <a:ext cx="9141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7"/>
          <p:cNvSpPr txBox="1"/>
          <p:nvPr>
            <p:ph type="title"/>
          </p:nvPr>
        </p:nvSpPr>
        <p:spPr>
          <a:xfrm>
            <a:off x="501775" y="357900"/>
            <a:ext cx="33813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Calibri"/>
              <a:buNone/>
            </a:pPr>
            <a:r>
              <a:rPr b="1" lang="en" sz="3000">
                <a:solidFill>
                  <a:srgbClr val="5B9BD5"/>
                </a:solidFill>
              </a:rPr>
              <a:t>DATA OVERVIEW</a:t>
            </a:r>
            <a:endParaRPr sz="3000">
              <a:highlight>
                <a:schemeClr val="lt1"/>
              </a:highlight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501777" y="899705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775" y="1086884"/>
            <a:ext cx="9144001" cy="38154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7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115" name="Google Shape;115;p17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oogle Shape;119;p17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120" name="Google Shape;120;p17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501777" y="1258030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/>
          <p:nvPr>
            <p:ph type="title"/>
          </p:nvPr>
        </p:nvSpPr>
        <p:spPr>
          <a:xfrm>
            <a:off x="501775" y="517600"/>
            <a:ext cx="34737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>
                <a:solidFill>
                  <a:srgbClr val="5B9BD5"/>
                </a:solidFill>
              </a:rPr>
              <a:t>Source of the data</a:t>
            </a:r>
            <a:endParaRPr sz="3000">
              <a:highlight>
                <a:schemeClr val="lt1"/>
              </a:highlight>
            </a:endParaRPr>
          </a:p>
        </p:txBody>
      </p:sp>
      <p:graphicFrame>
        <p:nvGraphicFramePr>
          <p:cNvPr id="130" name="Google Shape;130;p18"/>
          <p:cNvGraphicFramePr/>
          <p:nvPr/>
        </p:nvGraphicFramePr>
        <p:xfrm>
          <a:off x="501775" y="158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{DDC1F6DE-7D73-4EBC-823D-6CE81F2C7170}</a:tableStyleId>
              </a:tblPr>
              <a:tblGrid>
                <a:gridCol w="4070225"/>
                <a:gridCol w="40702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Area of Data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Source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Cases &amp; Deaths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JHU CSSE COVID-19 Data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Hospital &amp; ICU; Test &amp; Positivity; Vaccination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Official data pass to OWID team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Country Information 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International Organizations (UN, World Bank…)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Excess Mortality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3"/>
                        </a:rPr>
                        <a:t>Human Mortality Database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&amp; World Mortality Dataset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131" name="Google Shape;131;p18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132" name="Google Shape;132;p18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8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137" name="Google Shape;137;p18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/>
        </p:nvSpPr>
        <p:spPr>
          <a:xfrm>
            <a:off x="501775" y="1495563"/>
            <a:ext cx="264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Our World In Data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543850" y="4281750"/>
            <a:ext cx="19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Access the data</a:t>
            </a:r>
            <a:endParaRPr sz="17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501777" y="1258030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9"/>
          <p:cNvSpPr txBox="1"/>
          <p:nvPr>
            <p:ph type="title"/>
          </p:nvPr>
        </p:nvSpPr>
        <p:spPr>
          <a:xfrm>
            <a:off x="501775" y="509175"/>
            <a:ext cx="34737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>
                <a:solidFill>
                  <a:srgbClr val="5B9BD5"/>
                </a:solidFill>
              </a:rPr>
              <a:t>Source of the data</a:t>
            </a:r>
            <a:endParaRPr sz="3000">
              <a:highlight>
                <a:schemeClr val="lt1"/>
              </a:highlight>
            </a:endParaRPr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3675" y="2034400"/>
            <a:ext cx="5656649" cy="1915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" name="Google Shape;150;p19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151" name="Google Shape;151;p19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19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156" name="Google Shape;156;p19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/>
          <p:nvPr>
            <p:ph type="title"/>
          </p:nvPr>
        </p:nvSpPr>
        <p:spPr>
          <a:xfrm>
            <a:off x="468150" y="665075"/>
            <a:ext cx="32637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>
                <a:solidFill>
                  <a:srgbClr val="5B9BD5"/>
                </a:solidFill>
              </a:rPr>
              <a:t>Data Preparation</a:t>
            </a:r>
            <a:endParaRPr sz="3000"/>
          </a:p>
        </p:txBody>
      </p:sp>
      <p:sp>
        <p:nvSpPr>
          <p:cNvPr id="165" name="Google Shape;165;p20"/>
          <p:cNvSpPr txBox="1"/>
          <p:nvPr/>
        </p:nvSpPr>
        <p:spPr>
          <a:xfrm>
            <a:off x="501775" y="1398725"/>
            <a:ext cx="8300400" cy="47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Data cleaning: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NA value (Drop some empty and outlier)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Date interval (Feb-22-2020 to 8-Oct-2022), Unit(Month or Day)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Arrange (By time) 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Cross-sectional and Time series Data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Distinguish between continents</a:t>
            </a:r>
            <a:endParaRPr b="1" sz="1762">
              <a:solidFill>
                <a:srgbClr val="11111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A2B2E"/>
              </a:buClr>
              <a:buSzPts val="1250"/>
              <a:buFont typeface="Proxima Nova"/>
              <a:buChar char="●"/>
            </a:pPr>
            <a:r>
              <a:rPr b="1" lang="en" sz="1762">
                <a:solidFill>
                  <a:srgbClr val="111111"/>
                </a:solidFill>
                <a:latin typeface="Proxima Nova"/>
                <a:ea typeface="Proxima Nova"/>
                <a:cs typeface="Proxima Nova"/>
                <a:sym typeface="Proxima Nova"/>
              </a:rPr>
              <a:t>Countries with missing records were omitted</a:t>
            </a:r>
            <a:endParaRPr sz="1250">
              <a:solidFill>
                <a:srgbClr val="2A2B2E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A2B2E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7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907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6" name="Google Shape;166;p20"/>
          <p:cNvSpPr/>
          <p:nvPr/>
        </p:nvSpPr>
        <p:spPr>
          <a:xfrm>
            <a:off x="501777" y="1258030"/>
            <a:ext cx="8140446" cy="13716"/>
          </a:xfrm>
          <a:custGeom>
            <a:rect b="b" l="l" r="r" t="t"/>
            <a:pathLst>
              <a:path extrusionOk="0" fill="none" h="18288" w="10853928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extrusionOk="0" h="18288" w="10853928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7" name="Google Shape;167;p20"/>
          <p:cNvGrpSpPr/>
          <p:nvPr/>
        </p:nvGrpSpPr>
        <p:grpSpPr>
          <a:xfrm>
            <a:off x="5900780" y="0"/>
            <a:ext cx="3243981" cy="1981065"/>
            <a:chOff x="6867015" y="-1"/>
            <a:chExt cx="5324985" cy="3251912"/>
          </a:xfrm>
        </p:grpSpPr>
        <p:sp>
          <p:nvSpPr>
            <p:cNvPr id="168" name="Google Shape;168;p20"/>
            <p:cNvSpPr/>
            <p:nvPr/>
          </p:nvSpPr>
          <p:spPr>
            <a:xfrm>
              <a:off x="6867015" y="-1"/>
              <a:ext cx="5324985" cy="3251912"/>
            </a:xfrm>
            <a:custGeom>
              <a:rect b="b" l="l" r="r" t="t"/>
              <a:pathLst>
                <a:path extrusionOk="0" h="3251912" w="5324985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6916467" y="-1"/>
              <a:ext cx="5275533" cy="2980757"/>
            </a:xfrm>
            <a:custGeom>
              <a:rect b="b" l="l" r="r" t="t"/>
              <a:pathLst>
                <a:path extrusionOk="0" h="2980757" w="5275533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6921214" y="-1"/>
              <a:ext cx="5270786" cy="2927775"/>
            </a:xfrm>
            <a:custGeom>
              <a:rect b="b" l="l" r="r" t="t"/>
              <a:pathLst>
                <a:path extrusionOk="0" h="2927775" w="5270786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20"/>
          <p:cNvGrpSpPr/>
          <p:nvPr/>
        </p:nvGrpSpPr>
        <p:grpSpPr>
          <a:xfrm rot="-5400000">
            <a:off x="-342182" y="2744020"/>
            <a:ext cx="2741659" cy="2057300"/>
            <a:chOff x="-305" y="-1"/>
            <a:chExt cx="3832880" cy="2876136"/>
          </a:xfrm>
        </p:grpSpPr>
        <p:sp>
          <p:nvSpPr>
            <p:cNvPr id="173" name="Google Shape;173;p20"/>
            <p:cNvSpPr/>
            <p:nvPr/>
          </p:nvSpPr>
          <p:spPr>
            <a:xfrm>
              <a:off x="305" y="1"/>
              <a:ext cx="3815424" cy="2653659"/>
            </a:xfrm>
            <a:custGeom>
              <a:rect b="b" l="l" r="r" t="t"/>
              <a:pathLst>
                <a:path extrusionOk="0" h="2653659" w="3815424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305" y="-1"/>
              <a:ext cx="3815424" cy="2653660"/>
            </a:xfrm>
            <a:custGeom>
              <a:rect b="b" l="l" r="r" t="t"/>
              <a:pathLst>
                <a:path extrusionOk="0" h="2653660" w="3815424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-305" y="1"/>
              <a:ext cx="3815986" cy="2675935"/>
            </a:xfrm>
            <a:custGeom>
              <a:rect b="b" l="l" r="r" t="t"/>
              <a:pathLst>
                <a:path extrusionOk="0" h="2675935" w="3815986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305" y="-1"/>
              <a:ext cx="3832270" cy="2876136"/>
            </a:xfrm>
            <a:custGeom>
              <a:rect b="b" l="l" r="r" t="t"/>
              <a:pathLst>
                <a:path extrusionOk="0" h="2876136" w="3832270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803"/>
                  </a:srgbClr>
                </a:gs>
                <a:gs pos="2000">
                  <a:srgbClr val="FFFFFF">
                    <a:alpha val="9803"/>
                  </a:srgbClr>
                </a:gs>
                <a:gs pos="16000">
                  <a:srgbClr val="70AD47">
                    <a:alpha val="9803"/>
                  </a:srgbClr>
                </a:gs>
                <a:gs pos="85000">
                  <a:srgbClr val="4472C4">
                    <a:alpha val="9803"/>
                  </a:srgbClr>
                </a:gs>
                <a:gs pos="100000">
                  <a:srgbClr val="FFFFFF">
                    <a:alpha val="9803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311700" y="231350"/>
            <a:ext cx="8520600" cy="4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146375" y="616900"/>
            <a:ext cx="3110700" cy="4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Vaccination Status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2A2B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Progress of full vaccination in different continents</a:t>
            </a:r>
            <a:endParaRPr sz="1450">
              <a:solidFill>
                <a:srgbClr val="2A2B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2A2B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Europe and North America were faster at first six month.</a:t>
            </a:r>
            <a:endParaRPr sz="1450">
              <a:solidFill>
                <a:srgbClr val="2A2B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  <a:p>
            <a:pPr indent="-320675" lvl="0" marL="457200" rtl="0" algn="l">
              <a:spcBef>
                <a:spcPts val="1200"/>
              </a:spcBef>
              <a:spcAft>
                <a:spcPts val="0"/>
              </a:spcAft>
              <a:buClr>
                <a:srgbClr val="2A2B2E"/>
              </a:buClr>
              <a:buSzPts val="1450"/>
              <a:buFont typeface="Proxima Nova"/>
              <a:buChar char="●"/>
            </a:pPr>
            <a:r>
              <a:rPr lang="en" sz="1450">
                <a:solidFill>
                  <a:srgbClr val="2A2B2E"/>
                </a:solidFill>
                <a:highlight>
                  <a:srgbClr val="FFFFFF"/>
                </a:highlight>
              </a:rPr>
              <a:t>Total vaccinated Rate = Number of fully vaccination divide by Population</a:t>
            </a:r>
            <a:endParaRPr sz="16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075" y="440763"/>
            <a:ext cx="5897774" cy="42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311700" y="991475"/>
            <a:ext cx="8520600" cy="223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</a:t>
            </a:r>
            <a:endParaRPr/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.</a:t>
            </a:r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576" y="261400"/>
            <a:ext cx="8296725" cy="462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